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2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617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52257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WordPress?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4022169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WordPress is a popular and powerful content management system (CMS) that powers millions of websites and blogs worldwide. It is an open-source platform that allows users to easily create, manage, and customize their online presence without extensive coding knowledge.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864037" y="629352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6301145"/>
            <a:ext cx="379690" cy="3796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82316" y="6275070"/>
            <a:ext cx="395763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Mohammad Javad Sharifi</a:t>
            </a:r>
            <a:endParaRPr lang="en-US" sz="24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3657" y="849511"/>
            <a:ext cx="7776686" cy="12208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5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WordPress Support and Resources</a:t>
            </a:r>
            <a:endParaRPr lang="en-US" sz="3845" dirty="0"/>
          </a:p>
        </p:txBody>
      </p:sp>
      <p:sp>
        <p:nvSpPr>
          <p:cNvPr id="6" name="Shape 3"/>
          <p:cNvSpPr/>
          <p:nvPr/>
        </p:nvSpPr>
        <p:spPr>
          <a:xfrm>
            <a:off x="683657" y="2363272"/>
            <a:ext cx="7776686" cy="1437918"/>
          </a:xfrm>
          <a:prstGeom prst="roundRect">
            <a:avLst>
              <a:gd name="adj" fmla="val 2445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878919" y="2558534"/>
            <a:ext cx="2968347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92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Extensive Documentation</a:t>
            </a:r>
            <a:endParaRPr lang="en-US" sz="1923" dirty="0"/>
          </a:p>
        </p:txBody>
      </p:sp>
      <p:sp>
        <p:nvSpPr>
          <p:cNvPr id="8" name="Text 5"/>
          <p:cNvSpPr/>
          <p:nvPr/>
        </p:nvSpPr>
        <p:spPr>
          <a:xfrm>
            <a:off x="878919" y="2980849"/>
            <a:ext cx="7386161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1"/>
              </a:lnSpc>
              <a:buNone/>
            </a:pPr>
            <a:r>
              <a:rPr lang="en-US" sz="153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WordPress.org website provides comprehensive documentation, tutorials, and guides to help users learn and troubleshoot the platform.</a:t>
            </a:r>
            <a:endParaRPr lang="en-US" sz="1538" dirty="0"/>
          </a:p>
        </p:txBody>
      </p:sp>
      <p:sp>
        <p:nvSpPr>
          <p:cNvPr id="9" name="Shape 6"/>
          <p:cNvSpPr/>
          <p:nvPr/>
        </p:nvSpPr>
        <p:spPr>
          <a:xfrm>
            <a:off x="683657" y="3996452"/>
            <a:ext cx="7776686" cy="1437918"/>
          </a:xfrm>
          <a:prstGeom prst="roundRect">
            <a:avLst>
              <a:gd name="adj" fmla="val 2445"/>
            </a:avLst>
          </a:prstGeom>
          <a:solidFill>
            <a:srgbClr val="3F4652"/>
          </a:solidFill>
          <a:ln/>
        </p:spPr>
      </p:sp>
      <p:sp>
        <p:nvSpPr>
          <p:cNvPr id="10" name="Text 7"/>
          <p:cNvSpPr/>
          <p:nvPr/>
        </p:nvSpPr>
        <p:spPr>
          <a:xfrm>
            <a:off x="878919" y="4191714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92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Active Community</a:t>
            </a:r>
            <a:endParaRPr lang="en-US" sz="1923" dirty="0"/>
          </a:p>
        </p:txBody>
      </p:sp>
      <p:sp>
        <p:nvSpPr>
          <p:cNvPr id="11" name="Text 8"/>
          <p:cNvSpPr/>
          <p:nvPr/>
        </p:nvSpPr>
        <p:spPr>
          <a:xfrm>
            <a:off x="878919" y="4614029"/>
            <a:ext cx="7386161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1"/>
              </a:lnSpc>
              <a:buNone/>
            </a:pPr>
            <a:r>
              <a:rPr lang="en-US" sz="153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large and vibrant community of WordPress users and developers offer support, sharing knowledge, and collaborating on projects.</a:t>
            </a:r>
            <a:endParaRPr lang="en-US" sz="1538" dirty="0"/>
          </a:p>
        </p:txBody>
      </p:sp>
      <p:sp>
        <p:nvSpPr>
          <p:cNvPr id="12" name="Shape 9"/>
          <p:cNvSpPr/>
          <p:nvPr/>
        </p:nvSpPr>
        <p:spPr>
          <a:xfrm>
            <a:off x="683657" y="5629632"/>
            <a:ext cx="7776686" cy="1750457"/>
          </a:xfrm>
          <a:prstGeom prst="roundRect">
            <a:avLst>
              <a:gd name="adj" fmla="val 2009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878919" y="5824895"/>
            <a:ext cx="2462808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92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Professional Services</a:t>
            </a:r>
            <a:endParaRPr lang="en-US" sz="1923" dirty="0"/>
          </a:p>
        </p:txBody>
      </p:sp>
      <p:sp>
        <p:nvSpPr>
          <p:cNvPr id="14" name="Text 11"/>
          <p:cNvSpPr/>
          <p:nvPr/>
        </p:nvSpPr>
        <p:spPr>
          <a:xfrm>
            <a:off x="878919" y="6247209"/>
            <a:ext cx="7386161" cy="9376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1"/>
              </a:lnSpc>
              <a:buNone/>
            </a:pPr>
            <a:r>
              <a:rPr lang="en-US" sz="153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wide range of WordPress experts, agencies, and developers offer professional services, such as custom theme and plugin development, website maintenance, and training.</a:t>
            </a:r>
            <a:endParaRPr lang="en-US" sz="153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00548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WordPress Features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Intuitive Interface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WordPress offers an easy-to-use dashboard that makes website management and content creation a breeze, even for non-technical users.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394115"/>
            <a:ext cx="321468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Customizable Themes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WordPress has a vast library of free and premium themes, allowing users to choose a design that perfectly fits their brand and website needs.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Extensive Plugins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WordPress users can extend the platform's functionality by installing a wide range of plugins, from e-commerce to SEO, security, and more.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08065" y="719138"/>
            <a:ext cx="5057537" cy="6322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78"/>
              </a:lnSpc>
              <a:buNone/>
            </a:pPr>
            <a:r>
              <a:rPr lang="en-US" sz="3982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WordPress Themes</a:t>
            </a:r>
            <a:endParaRPr lang="en-US" sz="3982" dirty="0"/>
          </a:p>
        </p:txBody>
      </p:sp>
      <p:sp>
        <p:nvSpPr>
          <p:cNvPr id="6" name="Shape 3"/>
          <p:cNvSpPr/>
          <p:nvPr/>
        </p:nvSpPr>
        <p:spPr>
          <a:xfrm>
            <a:off x="708065" y="1882259"/>
            <a:ext cx="455176" cy="455176"/>
          </a:xfrm>
          <a:prstGeom prst="roundRect">
            <a:avLst>
              <a:gd name="adj" fmla="val 8000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873085" y="1958102"/>
            <a:ext cx="125135" cy="303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9"/>
              </a:lnSpc>
              <a:buNone/>
            </a:pPr>
            <a:r>
              <a:rPr lang="en-US" sz="2389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389" dirty="0"/>
          </a:p>
        </p:txBody>
      </p:sp>
      <p:sp>
        <p:nvSpPr>
          <p:cNvPr id="8" name="Text 5"/>
          <p:cNvSpPr/>
          <p:nvPr/>
        </p:nvSpPr>
        <p:spPr>
          <a:xfrm>
            <a:off x="1365528" y="1882259"/>
            <a:ext cx="2528768" cy="316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9"/>
              </a:lnSpc>
              <a:buNone/>
            </a:pPr>
            <a:r>
              <a:rPr lang="en-US" sz="1991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Responsive Design</a:t>
            </a:r>
            <a:endParaRPr lang="en-US" sz="1991" dirty="0"/>
          </a:p>
        </p:txBody>
      </p:sp>
      <p:sp>
        <p:nvSpPr>
          <p:cNvPr id="9" name="Text 6"/>
          <p:cNvSpPr/>
          <p:nvPr/>
        </p:nvSpPr>
        <p:spPr>
          <a:xfrm>
            <a:off x="1365528" y="2319695"/>
            <a:ext cx="7070407" cy="647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49"/>
              </a:lnSpc>
              <a:buNone/>
            </a:pPr>
            <a:r>
              <a:rPr lang="en-US" sz="159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WordPress themes are designed to be mobile-friendly, ensuring a seamless experience across devices.</a:t>
            </a:r>
            <a:endParaRPr lang="en-US" sz="1593" dirty="0"/>
          </a:p>
        </p:txBody>
      </p:sp>
      <p:sp>
        <p:nvSpPr>
          <p:cNvPr id="10" name="Shape 7"/>
          <p:cNvSpPr/>
          <p:nvPr/>
        </p:nvSpPr>
        <p:spPr>
          <a:xfrm>
            <a:off x="708065" y="3396734"/>
            <a:ext cx="455176" cy="455176"/>
          </a:xfrm>
          <a:prstGeom prst="roundRect">
            <a:avLst>
              <a:gd name="adj" fmla="val 8000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851773" y="3472577"/>
            <a:ext cx="167640" cy="303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9"/>
              </a:lnSpc>
              <a:buNone/>
            </a:pPr>
            <a:r>
              <a:rPr lang="en-US" sz="2389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389" dirty="0"/>
          </a:p>
        </p:txBody>
      </p:sp>
      <p:sp>
        <p:nvSpPr>
          <p:cNvPr id="12" name="Text 9"/>
          <p:cNvSpPr/>
          <p:nvPr/>
        </p:nvSpPr>
        <p:spPr>
          <a:xfrm>
            <a:off x="1365528" y="3396734"/>
            <a:ext cx="2528768" cy="316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9"/>
              </a:lnSpc>
              <a:buNone/>
            </a:pPr>
            <a:r>
              <a:rPr lang="en-US" sz="1991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Diverse Options</a:t>
            </a:r>
            <a:endParaRPr lang="en-US" sz="1991" dirty="0"/>
          </a:p>
        </p:txBody>
      </p:sp>
      <p:sp>
        <p:nvSpPr>
          <p:cNvPr id="13" name="Text 10"/>
          <p:cNvSpPr/>
          <p:nvPr/>
        </p:nvSpPr>
        <p:spPr>
          <a:xfrm>
            <a:off x="1365528" y="3834170"/>
            <a:ext cx="7070407" cy="647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49"/>
              </a:lnSpc>
              <a:buNone/>
            </a:pPr>
            <a:r>
              <a:rPr lang="en-US" sz="159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WordPress offers thousands of free and premium themes, catering to a wide range of industries and personal preferences.</a:t>
            </a:r>
            <a:endParaRPr lang="en-US" sz="1593" dirty="0"/>
          </a:p>
        </p:txBody>
      </p:sp>
      <p:sp>
        <p:nvSpPr>
          <p:cNvPr id="14" name="Shape 11"/>
          <p:cNvSpPr/>
          <p:nvPr/>
        </p:nvSpPr>
        <p:spPr>
          <a:xfrm>
            <a:off x="708065" y="4911209"/>
            <a:ext cx="455176" cy="455176"/>
          </a:xfrm>
          <a:prstGeom prst="roundRect">
            <a:avLst>
              <a:gd name="adj" fmla="val 8000"/>
            </a:avLst>
          </a:prstGeom>
          <a:solidFill>
            <a:srgbClr val="3F4652"/>
          </a:solidFill>
          <a:ln/>
        </p:spPr>
      </p:sp>
      <p:sp>
        <p:nvSpPr>
          <p:cNvPr id="15" name="Text 12"/>
          <p:cNvSpPr/>
          <p:nvPr/>
        </p:nvSpPr>
        <p:spPr>
          <a:xfrm>
            <a:off x="853678" y="4987052"/>
            <a:ext cx="163949" cy="303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9"/>
              </a:lnSpc>
              <a:buNone/>
            </a:pPr>
            <a:r>
              <a:rPr lang="en-US" sz="2389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389" dirty="0"/>
          </a:p>
        </p:txBody>
      </p:sp>
      <p:sp>
        <p:nvSpPr>
          <p:cNvPr id="16" name="Text 13"/>
          <p:cNvSpPr/>
          <p:nvPr/>
        </p:nvSpPr>
        <p:spPr>
          <a:xfrm>
            <a:off x="1365528" y="4911209"/>
            <a:ext cx="2528768" cy="316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9"/>
              </a:lnSpc>
              <a:buNone/>
            </a:pPr>
            <a:r>
              <a:rPr lang="en-US" sz="1991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Customization</a:t>
            </a:r>
            <a:endParaRPr lang="en-US" sz="1991" dirty="0"/>
          </a:p>
        </p:txBody>
      </p:sp>
      <p:sp>
        <p:nvSpPr>
          <p:cNvPr id="17" name="Text 14"/>
          <p:cNvSpPr/>
          <p:nvPr/>
        </p:nvSpPr>
        <p:spPr>
          <a:xfrm>
            <a:off x="1365528" y="5348645"/>
            <a:ext cx="7070407" cy="647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49"/>
              </a:lnSpc>
              <a:buNone/>
            </a:pPr>
            <a:r>
              <a:rPr lang="en-US" sz="159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WordPress themes are highly customizable, allowing users to tailor the design to their specific needs.</a:t>
            </a:r>
            <a:endParaRPr lang="en-US" sz="1593" dirty="0"/>
          </a:p>
        </p:txBody>
      </p:sp>
      <p:sp>
        <p:nvSpPr>
          <p:cNvPr id="18" name="Shape 15"/>
          <p:cNvSpPr/>
          <p:nvPr/>
        </p:nvSpPr>
        <p:spPr>
          <a:xfrm>
            <a:off x="708065" y="6425684"/>
            <a:ext cx="455176" cy="455176"/>
          </a:xfrm>
          <a:prstGeom prst="roundRect">
            <a:avLst>
              <a:gd name="adj" fmla="val 8000"/>
            </a:avLst>
          </a:prstGeom>
          <a:solidFill>
            <a:srgbClr val="3F4652"/>
          </a:solidFill>
          <a:ln/>
        </p:spPr>
      </p:sp>
      <p:sp>
        <p:nvSpPr>
          <p:cNvPr id="19" name="Text 16"/>
          <p:cNvSpPr/>
          <p:nvPr/>
        </p:nvSpPr>
        <p:spPr>
          <a:xfrm>
            <a:off x="847725" y="6501527"/>
            <a:ext cx="175855" cy="303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9"/>
              </a:lnSpc>
              <a:buNone/>
            </a:pPr>
            <a:r>
              <a:rPr lang="en-US" sz="2389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389" dirty="0"/>
          </a:p>
        </p:txBody>
      </p:sp>
      <p:sp>
        <p:nvSpPr>
          <p:cNvPr id="20" name="Text 17"/>
          <p:cNvSpPr/>
          <p:nvPr/>
        </p:nvSpPr>
        <p:spPr>
          <a:xfrm>
            <a:off x="1365528" y="6425684"/>
            <a:ext cx="2528768" cy="316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9"/>
              </a:lnSpc>
              <a:buNone/>
            </a:pPr>
            <a:r>
              <a:rPr lang="en-US" sz="1991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Regular Updates</a:t>
            </a:r>
            <a:endParaRPr lang="en-US" sz="1991" dirty="0"/>
          </a:p>
        </p:txBody>
      </p:sp>
      <p:sp>
        <p:nvSpPr>
          <p:cNvPr id="21" name="Text 18"/>
          <p:cNvSpPr/>
          <p:nvPr/>
        </p:nvSpPr>
        <p:spPr>
          <a:xfrm>
            <a:off x="1365528" y="6863120"/>
            <a:ext cx="7070407" cy="647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49"/>
              </a:lnSpc>
              <a:buNone/>
            </a:pPr>
            <a:r>
              <a:rPr lang="en-US" sz="159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WordPress theme developers regularly update their products to ensure compatibility and security.</a:t>
            </a:r>
            <a:endParaRPr lang="en-US" sz="1593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15645" y="781883"/>
            <a:ext cx="4494848" cy="5617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24"/>
              </a:lnSpc>
              <a:buNone/>
            </a:pPr>
            <a:r>
              <a:rPr lang="en-US" sz="3539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WordPress Plugins</a:t>
            </a:r>
            <a:endParaRPr lang="en-US" sz="3539" dirty="0"/>
          </a:p>
        </p:txBody>
      </p:sp>
      <p:sp>
        <p:nvSpPr>
          <p:cNvPr id="6" name="Shape 3"/>
          <p:cNvSpPr/>
          <p:nvPr/>
        </p:nvSpPr>
        <p:spPr>
          <a:xfrm>
            <a:off x="6115645" y="1613297"/>
            <a:ext cx="7885509" cy="1323737"/>
          </a:xfrm>
          <a:prstGeom prst="roundRect">
            <a:avLst>
              <a:gd name="adj" fmla="val 2445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6295430" y="1793081"/>
            <a:ext cx="2247424" cy="2809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2"/>
              </a:lnSpc>
              <a:buNone/>
            </a:pPr>
            <a:r>
              <a:rPr lang="en-US" sz="177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Boost Functionality</a:t>
            </a:r>
            <a:endParaRPr lang="en-US" sz="1770" dirty="0"/>
          </a:p>
        </p:txBody>
      </p:sp>
      <p:sp>
        <p:nvSpPr>
          <p:cNvPr id="8" name="Text 5"/>
          <p:cNvSpPr/>
          <p:nvPr/>
        </p:nvSpPr>
        <p:spPr>
          <a:xfrm>
            <a:off x="6295430" y="2181939"/>
            <a:ext cx="7525941" cy="5753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5"/>
              </a:lnSpc>
              <a:buNone/>
            </a:pPr>
            <a:r>
              <a:rPr lang="en-US" sz="1416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WordPress plugins can add a wide range of features and capabilities to a website, from e-commerce to SEO and social media integration.</a:t>
            </a:r>
            <a:endParaRPr lang="en-US" sz="1416" dirty="0"/>
          </a:p>
        </p:txBody>
      </p:sp>
      <p:sp>
        <p:nvSpPr>
          <p:cNvPr id="9" name="Shape 6"/>
          <p:cNvSpPr/>
          <p:nvPr/>
        </p:nvSpPr>
        <p:spPr>
          <a:xfrm>
            <a:off x="6115645" y="3116818"/>
            <a:ext cx="7885509" cy="1323737"/>
          </a:xfrm>
          <a:prstGeom prst="roundRect">
            <a:avLst>
              <a:gd name="adj" fmla="val 2445"/>
            </a:avLst>
          </a:prstGeom>
          <a:solidFill>
            <a:srgbClr val="3F4652"/>
          </a:solidFill>
          <a:ln/>
        </p:spPr>
      </p:sp>
      <p:sp>
        <p:nvSpPr>
          <p:cNvPr id="10" name="Text 7"/>
          <p:cNvSpPr/>
          <p:nvPr/>
        </p:nvSpPr>
        <p:spPr>
          <a:xfrm>
            <a:off x="6295430" y="3296603"/>
            <a:ext cx="2385536" cy="2809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2"/>
              </a:lnSpc>
              <a:buNone/>
            </a:pPr>
            <a:r>
              <a:rPr lang="en-US" sz="177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Streamline Workflows</a:t>
            </a:r>
            <a:endParaRPr lang="en-US" sz="1770" dirty="0"/>
          </a:p>
        </p:txBody>
      </p:sp>
      <p:sp>
        <p:nvSpPr>
          <p:cNvPr id="11" name="Text 8"/>
          <p:cNvSpPr/>
          <p:nvPr/>
        </p:nvSpPr>
        <p:spPr>
          <a:xfrm>
            <a:off x="6295430" y="3685461"/>
            <a:ext cx="7525941" cy="5753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5"/>
              </a:lnSpc>
              <a:buNone/>
            </a:pPr>
            <a:r>
              <a:rPr lang="en-US" sz="1416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Plugins can automate repetitive tasks, saving users time and effort in managing their WordPress websites.</a:t>
            </a:r>
            <a:endParaRPr lang="en-US" sz="1416" dirty="0"/>
          </a:p>
        </p:txBody>
      </p:sp>
      <p:sp>
        <p:nvSpPr>
          <p:cNvPr id="12" name="Shape 9"/>
          <p:cNvSpPr/>
          <p:nvPr/>
        </p:nvSpPr>
        <p:spPr>
          <a:xfrm>
            <a:off x="6115645" y="4620339"/>
            <a:ext cx="7885509" cy="1323737"/>
          </a:xfrm>
          <a:prstGeom prst="roundRect">
            <a:avLst>
              <a:gd name="adj" fmla="val 2445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6295430" y="4800124"/>
            <a:ext cx="2732603" cy="2809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2"/>
              </a:lnSpc>
              <a:buNone/>
            </a:pPr>
            <a:r>
              <a:rPr lang="en-US" sz="177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Enhance User Experience</a:t>
            </a:r>
            <a:endParaRPr lang="en-US" sz="1770" dirty="0"/>
          </a:p>
        </p:txBody>
      </p:sp>
      <p:sp>
        <p:nvSpPr>
          <p:cNvPr id="14" name="Text 11"/>
          <p:cNvSpPr/>
          <p:nvPr/>
        </p:nvSpPr>
        <p:spPr>
          <a:xfrm>
            <a:off x="6295430" y="5188982"/>
            <a:ext cx="7525941" cy="5753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5"/>
              </a:lnSpc>
              <a:buNone/>
            </a:pPr>
            <a:r>
              <a:rPr lang="en-US" sz="1416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Plugins can improve the overall user experience of a WordPress site, making it more engaging and interactive for visitors.</a:t>
            </a:r>
            <a:endParaRPr lang="en-US" sz="1416" dirty="0"/>
          </a:p>
        </p:txBody>
      </p:sp>
      <p:sp>
        <p:nvSpPr>
          <p:cNvPr id="15" name="Shape 12"/>
          <p:cNvSpPr/>
          <p:nvPr/>
        </p:nvSpPr>
        <p:spPr>
          <a:xfrm>
            <a:off x="6115645" y="6123861"/>
            <a:ext cx="7885509" cy="1323737"/>
          </a:xfrm>
          <a:prstGeom prst="roundRect">
            <a:avLst>
              <a:gd name="adj" fmla="val 2445"/>
            </a:avLst>
          </a:prstGeom>
          <a:solidFill>
            <a:srgbClr val="3F4652"/>
          </a:solidFill>
          <a:ln/>
        </p:spPr>
      </p:sp>
      <p:sp>
        <p:nvSpPr>
          <p:cNvPr id="16" name="Text 13"/>
          <p:cNvSpPr/>
          <p:nvPr/>
        </p:nvSpPr>
        <p:spPr>
          <a:xfrm>
            <a:off x="6295430" y="6303645"/>
            <a:ext cx="2247424" cy="2809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2"/>
              </a:lnSpc>
              <a:buNone/>
            </a:pPr>
            <a:r>
              <a:rPr lang="en-US" sz="177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Maintain Security</a:t>
            </a:r>
            <a:endParaRPr lang="en-US" sz="1770" dirty="0"/>
          </a:p>
        </p:txBody>
      </p:sp>
      <p:sp>
        <p:nvSpPr>
          <p:cNvPr id="17" name="Text 14"/>
          <p:cNvSpPr/>
          <p:nvPr/>
        </p:nvSpPr>
        <p:spPr>
          <a:xfrm>
            <a:off x="6295430" y="6692503"/>
            <a:ext cx="7525941" cy="5753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5"/>
              </a:lnSpc>
              <a:buNone/>
            </a:pPr>
            <a:r>
              <a:rPr lang="en-US" sz="1416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WordPress plugins can also play a crucial role in safeguarding a website by providing security features and updates.</a:t>
            </a:r>
            <a:endParaRPr lang="en-US" sz="141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8307" y="1086803"/>
            <a:ext cx="5273635" cy="6591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91"/>
              </a:lnSpc>
              <a:buNone/>
            </a:pPr>
            <a:r>
              <a:rPr lang="en-US" sz="4153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WordPress Hosting</a:t>
            </a:r>
            <a:endParaRPr lang="en-US" sz="4153" dirty="0"/>
          </a:p>
        </p:txBody>
      </p:sp>
      <p:sp>
        <p:nvSpPr>
          <p:cNvPr id="6" name="Shape 3"/>
          <p:cNvSpPr/>
          <p:nvPr/>
        </p:nvSpPr>
        <p:spPr>
          <a:xfrm>
            <a:off x="1041559" y="2062282"/>
            <a:ext cx="26313" cy="5080516"/>
          </a:xfrm>
          <a:prstGeom prst="roundRect">
            <a:avLst>
              <a:gd name="adj" fmla="val 144304"/>
            </a:avLst>
          </a:prstGeom>
          <a:solidFill>
            <a:srgbClr val="585F6B"/>
          </a:solidFill>
          <a:ln/>
        </p:spPr>
      </p:sp>
      <p:sp>
        <p:nvSpPr>
          <p:cNvPr id="7" name="Shape 4"/>
          <p:cNvSpPr/>
          <p:nvPr/>
        </p:nvSpPr>
        <p:spPr>
          <a:xfrm>
            <a:off x="1291947" y="2523708"/>
            <a:ext cx="738307" cy="26313"/>
          </a:xfrm>
          <a:prstGeom prst="roundRect">
            <a:avLst>
              <a:gd name="adj" fmla="val 144304"/>
            </a:avLst>
          </a:prstGeom>
          <a:solidFill>
            <a:srgbClr val="585F6B"/>
          </a:solidFill>
          <a:ln/>
        </p:spPr>
      </p:sp>
      <p:sp>
        <p:nvSpPr>
          <p:cNvPr id="8" name="Shape 5"/>
          <p:cNvSpPr/>
          <p:nvPr/>
        </p:nvSpPr>
        <p:spPr>
          <a:xfrm>
            <a:off x="817364" y="2299573"/>
            <a:ext cx="474583" cy="474583"/>
          </a:xfrm>
          <a:prstGeom prst="roundRect">
            <a:avLst>
              <a:gd name="adj" fmla="val 8001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989409" y="2378631"/>
            <a:ext cx="130373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2"/>
              </a:lnSpc>
              <a:buNone/>
            </a:pPr>
            <a:r>
              <a:rPr lang="en-US" sz="2492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92" dirty="0"/>
          </a:p>
        </p:txBody>
      </p:sp>
      <p:sp>
        <p:nvSpPr>
          <p:cNvPr id="10" name="Text 7"/>
          <p:cNvSpPr/>
          <p:nvPr/>
        </p:nvSpPr>
        <p:spPr>
          <a:xfrm>
            <a:off x="2214801" y="2273141"/>
            <a:ext cx="2636758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5"/>
              </a:lnSpc>
              <a:buNone/>
            </a:pPr>
            <a:r>
              <a:rPr lang="en-US" sz="2076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Reliable Servers</a:t>
            </a:r>
            <a:endParaRPr lang="en-US" sz="2076" dirty="0"/>
          </a:p>
        </p:txBody>
      </p:sp>
      <p:sp>
        <p:nvSpPr>
          <p:cNvPr id="11" name="Text 8"/>
          <p:cNvSpPr/>
          <p:nvPr/>
        </p:nvSpPr>
        <p:spPr>
          <a:xfrm>
            <a:off x="2214801" y="2729270"/>
            <a:ext cx="6190893" cy="6750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WordPress hosting providers offer high-performance servers to ensure fast and reliable website performance.</a:t>
            </a:r>
            <a:endParaRPr lang="en-US" sz="1661" dirty="0"/>
          </a:p>
        </p:txBody>
      </p:sp>
      <p:sp>
        <p:nvSpPr>
          <p:cNvPr id="12" name="Shape 9"/>
          <p:cNvSpPr/>
          <p:nvPr/>
        </p:nvSpPr>
        <p:spPr>
          <a:xfrm>
            <a:off x="1291947" y="4287500"/>
            <a:ext cx="738307" cy="26313"/>
          </a:xfrm>
          <a:prstGeom prst="roundRect">
            <a:avLst>
              <a:gd name="adj" fmla="val 144304"/>
            </a:avLst>
          </a:prstGeom>
          <a:solidFill>
            <a:srgbClr val="585F6B"/>
          </a:solidFill>
          <a:ln/>
        </p:spPr>
      </p:sp>
      <p:sp>
        <p:nvSpPr>
          <p:cNvPr id="13" name="Shape 10"/>
          <p:cNvSpPr/>
          <p:nvPr/>
        </p:nvSpPr>
        <p:spPr>
          <a:xfrm>
            <a:off x="817364" y="4063365"/>
            <a:ext cx="474583" cy="474583"/>
          </a:xfrm>
          <a:prstGeom prst="roundRect">
            <a:avLst>
              <a:gd name="adj" fmla="val 8001"/>
            </a:avLst>
          </a:prstGeom>
          <a:solidFill>
            <a:srgbClr val="3F4652"/>
          </a:solidFill>
          <a:ln/>
        </p:spPr>
      </p:sp>
      <p:sp>
        <p:nvSpPr>
          <p:cNvPr id="14" name="Text 11"/>
          <p:cNvSpPr/>
          <p:nvPr/>
        </p:nvSpPr>
        <p:spPr>
          <a:xfrm>
            <a:off x="967264" y="4142423"/>
            <a:ext cx="174784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2"/>
              </a:lnSpc>
              <a:buNone/>
            </a:pPr>
            <a:r>
              <a:rPr lang="en-US" sz="2492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92" dirty="0"/>
          </a:p>
        </p:txBody>
      </p:sp>
      <p:sp>
        <p:nvSpPr>
          <p:cNvPr id="15" name="Text 12"/>
          <p:cNvSpPr/>
          <p:nvPr/>
        </p:nvSpPr>
        <p:spPr>
          <a:xfrm>
            <a:off x="2214801" y="4036933"/>
            <a:ext cx="2636758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5"/>
              </a:lnSpc>
              <a:buNone/>
            </a:pPr>
            <a:r>
              <a:rPr lang="en-US" sz="2076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Automatic Updates</a:t>
            </a:r>
            <a:endParaRPr lang="en-US" sz="2076" dirty="0"/>
          </a:p>
        </p:txBody>
      </p:sp>
      <p:sp>
        <p:nvSpPr>
          <p:cNvPr id="16" name="Text 13"/>
          <p:cNvSpPr/>
          <p:nvPr/>
        </p:nvSpPr>
        <p:spPr>
          <a:xfrm>
            <a:off x="2214801" y="4493062"/>
            <a:ext cx="6190893" cy="6750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Managed WordPress hosting plans often include automatic updates for the core WordPress software, themes, and plugins.</a:t>
            </a:r>
            <a:endParaRPr lang="en-US" sz="1661" dirty="0"/>
          </a:p>
        </p:txBody>
      </p:sp>
      <p:sp>
        <p:nvSpPr>
          <p:cNvPr id="17" name="Shape 14"/>
          <p:cNvSpPr/>
          <p:nvPr/>
        </p:nvSpPr>
        <p:spPr>
          <a:xfrm>
            <a:off x="1291947" y="6051292"/>
            <a:ext cx="738307" cy="26313"/>
          </a:xfrm>
          <a:prstGeom prst="roundRect">
            <a:avLst>
              <a:gd name="adj" fmla="val 144304"/>
            </a:avLst>
          </a:prstGeom>
          <a:solidFill>
            <a:srgbClr val="585F6B"/>
          </a:solidFill>
          <a:ln/>
        </p:spPr>
      </p:sp>
      <p:sp>
        <p:nvSpPr>
          <p:cNvPr id="18" name="Shape 15"/>
          <p:cNvSpPr/>
          <p:nvPr/>
        </p:nvSpPr>
        <p:spPr>
          <a:xfrm>
            <a:off x="817364" y="5827157"/>
            <a:ext cx="474583" cy="474583"/>
          </a:xfrm>
          <a:prstGeom prst="roundRect">
            <a:avLst>
              <a:gd name="adj" fmla="val 8001"/>
            </a:avLst>
          </a:prstGeom>
          <a:solidFill>
            <a:srgbClr val="3F4652"/>
          </a:solidFill>
          <a:ln/>
        </p:spPr>
      </p:sp>
      <p:sp>
        <p:nvSpPr>
          <p:cNvPr id="19" name="Text 16"/>
          <p:cNvSpPr/>
          <p:nvPr/>
        </p:nvSpPr>
        <p:spPr>
          <a:xfrm>
            <a:off x="969169" y="5906214"/>
            <a:ext cx="170855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2"/>
              </a:lnSpc>
              <a:buNone/>
            </a:pPr>
            <a:r>
              <a:rPr lang="en-US" sz="2492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492" dirty="0"/>
          </a:p>
        </p:txBody>
      </p:sp>
      <p:sp>
        <p:nvSpPr>
          <p:cNvPr id="20" name="Text 17"/>
          <p:cNvSpPr/>
          <p:nvPr/>
        </p:nvSpPr>
        <p:spPr>
          <a:xfrm>
            <a:off x="2214801" y="5800725"/>
            <a:ext cx="2636758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5"/>
              </a:lnSpc>
              <a:buNone/>
            </a:pPr>
            <a:r>
              <a:rPr lang="en-US" sz="2076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Enhanced Security</a:t>
            </a:r>
            <a:endParaRPr lang="en-US" sz="2076" dirty="0"/>
          </a:p>
        </p:txBody>
      </p:sp>
      <p:sp>
        <p:nvSpPr>
          <p:cNvPr id="21" name="Text 18"/>
          <p:cNvSpPr/>
          <p:nvPr/>
        </p:nvSpPr>
        <p:spPr>
          <a:xfrm>
            <a:off x="2214801" y="6256853"/>
            <a:ext cx="6190893" cy="6750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WordPress hosting providers implement robust security measures to protect websites from cyber threats and vulnerabilities.</a:t>
            </a:r>
            <a:endParaRPr lang="en-US" sz="166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41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84816" y="3312795"/>
            <a:ext cx="5428298" cy="678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3"/>
              </a:lnSpc>
              <a:buNone/>
            </a:pPr>
            <a:r>
              <a:rPr lang="en-US" sz="4274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WordPress Security</a:t>
            </a:r>
            <a:endParaRPr lang="en-US" sz="42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816" y="4316849"/>
            <a:ext cx="542806" cy="5428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4816" y="5076706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Access Control</a:t>
            </a:r>
            <a:endParaRPr lang="en-US" sz="2137" dirty="0"/>
          </a:p>
        </p:txBody>
      </p:sp>
      <p:sp>
        <p:nvSpPr>
          <p:cNvPr id="8" name="Text 4"/>
          <p:cNvSpPr/>
          <p:nvPr/>
        </p:nvSpPr>
        <p:spPr>
          <a:xfrm>
            <a:off x="1384816" y="5546288"/>
            <a:ext cx="2720935" cy="17371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user authentication and access management to prevent unauthorized access to the WordPress site.</a:t>
            </a:r>
            <a:endParaRPr lang="en-US" sz="171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387" y="4316849"/>
            <a:ext cx="542806" cy="54280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431387" y="5076706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Firewall Protection</a:t>
            </a:r>
            <a:endParaRPr lang="en-US" sz="2137" dirty="0"/>
          </a:p>
        </p:txBody>
      </p:sp>
      <p:sp>
        <p:nvSpPr>
          <p:cNvPr id="11" name="Text 6"/>
          <p:cNvSpPr/>
          <p:nvPr/>
        </p:nvSpPr>
        <p:spPr>
          <a:xfrm>
            <a:off x="4431387" y="5546288"/>
            <a:ext cx="2720935" cy="17371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firewall solutions to safeguard the WordPress site from malware, hacking attempts, and other cyber threats.</a:t>
            </a:r>
            <a:endParaRPr lang="en-US" sz="171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958" y="4316849"/>
            <a:ext cx="542806" cy="54280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77958" y="5076706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Regular Updates</a:t>
            </a:r>
            <a:endParaRPr lang="en-US" sz="2137" dirty="0"/>
          </a:p>
        </p:txBody>
      </p:sp>
      <p:sp>
        <p:nvSpPr>
          <p:cNvPr id="14" name="Text 8"/>
          <p:cNvSpPr/>
          <p:nvPr/>
        </p:nvSpPr>
        <p:spPr>
          <a:xfrm>
            <a:off x="7477958" y="5546288"/>
            <a:ext cx="2720935" cy="2084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Timely updates for the WordPress core, themes, and plugins to address security vulnerabilities and maintain optimal performance.</a:t>
            </a:r>
            <a:endParaRPr lang="en-US" sz="171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4530" y="4316849"/>
            <a:ext cx="542806" cy="54280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524530" y="5076706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Backups</a:t>
            </a:r>
            <a:endParaRPr lang="en-US" sz="2137" dirty="0"/>
          </a:p>
        </p:txBody>
      </p:sp>
      <p:sp>
        <p:nvSpPr>
          <p:cNvPr id="17" name="Text 10"/>
          <p:cNvSpPr/>
          <p:nvPr/>
        </p:nvSpPr>
        <p:spPr>
          <a:xfrm>
            <a:off x="10524530" y="5546288"/>
            <a:ext cx="2721054" cy="17371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Regularly scheduled backups to ensure data recovery in the event of a security breach or system failure.</a:t>
            </a:r>
            <a:endParaRPr lang="en-US" sz="171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3657" y="537686"/>
            <a:ext cx="4883468" cy="6104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5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WordPress SEO</a:t>
            </a:r>
            <a:endParaRPr lang="en-US" sz="384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1441013"/>
            <a:ext cx="976670" cy="15626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3220" y="1636276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Keyword Research</a:t>
            </a:r>
            <a:endParaRPr lang="en-US" sz="1923" dirty="0"/>
          </a:p>
        </p:txBody>
      </p:sp>
      <p:sp>
        <p:nvSpPr>
          <p:cNvPr id="8" name="Text 4"/>
          <p:cNvSpPr/>
          <p:nvPr/>
        </p:nvSpPr>
        <p:spPr>
          <a:xfrm>
            <a:off x="1953220" y="2058591"/>
            <a:ext cx="650712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Identifying the right keywords and phrases to target for improved search engine visibility.</a:t>
            </a:r>
            <a:endParaRPr lang="en-US" sz="153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3003709"/>
            <a:ext cx="976670" cy="15626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3220" y="3198971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Optimized Content</a:t>
            </a:r>
            <a:endParaRPr lang="en-US" sz="1923" dirty="0"/>
          </a:p>
        </p:txBody>
      </p:sp>
      <p:sp>
        <p:nvSpPr>
          <p:cNvPr id="11" name="Text 6"/>
          <p:cNvSpPr/>
          <p:nvPr/>
        </p:nvSpPr>
        <p:spPr>
          <a:xfrm>
            <a:off x="1953220" y="3621286"/>
            <a:ext cx="650712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Creating high-quality, SEO-friendly content that resonates with both users and search engines.</a:t>
            </a:r>
            <a:endParaRPr lang="en-US" sz="1538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57" y="4566404"/>
            <a:ext cx="976670" cy="156269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3220" y="4761667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Meta Tags and Titles</a:t>
            </a:r>
            <a:endParaRPr lang="en-US" sz="1923" dirty="0"/>
          </a:p>
        </p:txBody>
      </p:sp>
      <p:sp>
        <p:nvSpPr>
          <p:cNvPr id="14" name="Text 8"/>
          <p:cNvSpPr/>
          <p:nvPr/>
        </p:nvSpPr>
        <p:spPr>
          <a:xfrm>
            <a:off x="1953220" y="5183981"/>
            <a:ext cx="650712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Crafting compelling meta titles and descriptions to enhance click-through rates from search results.</a:t>
            </a:r>
            <a:endParaRPr lang="en-US" sz="1538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57" y="6129099"/>
            <a:ext cx="976670" cy="156269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53220" y="6324362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Plugin Integration</a:t>
            </a:r>
            <a:endParaRPr lang="en-US" sz="1923" dirty="0"/>
          </a:p>
        </p:txBody>
      </p:sp>
      <p:sp>
        <p:nvSpPr>
          <p:cNvPr id="17" name="Text 10"/>
          <p:cNvSpPr/>
          <p:nvPr/>
        </p:nvSpPr>
        <p:spPr>
          <a:xfrm>
            <a:off x="1953220" y="6746677"/>
            <a:ext cx="650712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Leveraging WordPress SEO plugins to streamline optimization and track performance metrics.</a:t>
            </a:r>
            <a:endParaRPr lang="en-US" sz="153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64104" y="1306473"/>
            <a:ext cx="5310426" cy="6050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65"/>
              </a:lnSpc>
              <a:buNone/>
            </a:pPr>
            <a:r>
              <a:rPr lang="en-US" sz="3812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WordPress Ecommerce</a:t>
            </a:r>
            <a:endParaRPr lang="en-US" sz="3812" dirty="0"/>
          </a:p>
        </p:txBody>
      </p:sp>
      <p:sp>
        <p:nvSpPr>
          <p:cNvPr id="6" name="Shape 3"/>
          <p:cNvSpPr/>
          <p:nvPr/>
        </p:nvSpPr>
        <p:spPr>
          <a:xfrm>
            <a:off x="6164104" y="2201942"/>
            <a:ext cx="7788593" cy="4721066"/>
          </a:xfrm>
          <a:prstGeom prst="roundRect">
            <a:avLst>
              <a:gd name="adj" fmla="val 73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171724" y="2209562"/>
            <a:ext cx="7773352" cy="11764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365319" y="2333268"/>
            <a:ext cx="3495675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0"/>
              </a:lnSpc>
              <a:buNone/>
            </a:pPr>
            <a:r>
              <a:rPr lang="en-US" sz="1525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 Management</a:t>
            </a:r>
            <a:endParaRPr lang="en-US" sz="1525" dirty="0"/>
          </a:p>
        </p:txBody>
      </p:sp>
      <p:sp>
        <p:nvSpPr>
          <p:cNvPr id="9" name="Text 6"/>
          <p:cNvSpPr/>
          <p:nvPr/>
        </p:nvSpPr>
        <p:spPr>
          <a:xfrm>
            <a:off x="10255806" y="2333268"/>
            <a:ext cx="3495675" cy="9290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0"/>
              </a:lnSpc>
              <a:buNone/>
            </a:pPr>
            <a:r>
              <a:rPr lang="en-US" sz="1525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Easily add, edit, and organize products and inventory within the WordPress dashboard.</a:t>
            </a:r>
            <a:endParaRPr lang="en-US" sz="1525" dirty="0"/>
          </a:p>
        </p:txBody>
      </p:sp>
      <p:sp>
        <p:nvSpPr>
          <p:cNvPr id="10" name="Shape 7"/>
          <p:cNvSpPr/>
          <p:nvPr/>
        </p:nvSpPr>
        <p:spPr>
          <a:xfrm>
            <a:off x="6171724" y="3386018"/>
            <a:ext cx="7773352" cy="11764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365319" y="3509724"/>
            <a:ext cx="3495675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0"/>
              </a:lnSpc>
              <a:buNone/>
            </a:pPr>
            <a:r>
              <a:rPr lang="en-US" sz="1525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Checkout</a:t>
            </a:r>
            <a:endParaRPr lang="en-US" sz="1525" dirty="0"/>
          </a:p>
        </p:txBody>
      </p:sp>
      <p:sp>
        <p:nvSpPr>
          <p:cNvPr id="12" name="Text 9"/>
          <p:cNvSpPr/>
          <p:nvPr/>
        </p:nvSpPr>
        <p:spPr>
          <a:xfrm>
            <a:off x="10255806" y="3509724"/>
            <a:ext cx="3495675" cy="9290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0"/>
              </a:lnSpc>
              <a:buNone/>
            </a:pPr>
            <a:r>
              <a:rPr lang="en-US" sz="1525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Integrated payment gateways and SSL encryption to provide a safe and seamless checkout experience.</a:t>
            </a:r>
            <a:endParaRPr lang="en-US" sz="1525" dirty="0"/>
          </a:p>
        </p:txBody>
      </p:sp>
      <p:sp>
        <p:nvSpPr>
          <p:cNvPr id="13" name="Shape 10"/>
          <p:cNvSpPr/>
          <p:nvPr/>
        </p:nvSpPr>
        <p:spPr>
          <a:xfrm>
            <a:off x="6171724" y="4562475"/>
            <a:ext cx="7773352" cy="11764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365319" y="4686181"/>
            <a:ext cx="3495675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0"/>
              </a:lnSpc>
              <a:buNone/>
            </a:pPr>
            <a:r>
              <a:rPr lang="en-US" sz="1525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Customizable Designs</a:t>
            </a:r>
            <a:endParaRPr lang="en-US" sz="1525" dirty="0"/>
          </a:p>
        </p:txBody>
      </p:sp>
      <p:sp>
        <p:nvSpPr>
          <p:cNvPr id="15" name="Text 12"/>
          <p:cNvSpPr/>
          <p:nvPr/>
        </p:nvSpPr>
        <p:spPr>
          <a:xfrm>
            <a:off x="10255806" y="4686181"/>
            <a:ext cx="3495675" cy="9290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0"/>
              </a:lnSpc>
              <a:buNone/>
            </a:pPr>
            <a:r>
              <a:rPr lang="en-US" sz="1525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WordPress ecommerce plugins allow for creating a unique and visually appealing online store.</a:t>
            </a:r>
            <a:endParaRPr lang="en-US" sz="1525" dirty="0"/>
          </a:p>
        </p:txBody>
      </p:sp>
      <p:sp>
        <p:nvSpPr>
          <p:cNvPr id="16" name="Shape 13"/>
          <p:cNvSpPr/>
          <p:nvPr/>
        </p:nvSpPr>
        <p:spPr>
          <a:xfrm>
            <a:off x="6171724" y="5738932"/>
            <a:ext cx="7773352" cy="11764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6365319" y="5862637"/>
            <a:ext cx="3495675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0"/>
              </a:lnSpc>
              <a:buNone/>
            </a:pPr>
            <a:r>
              <a:rPr lang="en-US" sz="1525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Reporting and Analytics</a:t>
            </a:r>
            <a:endParaRPr lang="en-US" sz="1525" dirty="0"/>
          </a:p>
        </p:txBody>
      </p:sp>
      <p:sp>
        <p:nvSpPr>
          <p:cNvPr id="18" name="Text 15"/>
          <p:cNvSpPr/>
          <p:nvPr/>
        </p:nvSpPr>
        <p:spPr>
          <a:xfrm>
            <a:off x="10255806" y="5862637"/>
            <a:ext cx="3495675" cy="9290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0"/>
              </a:lnSpc>
              <a:buNone/>
            </a:pPr>
            <a:r>
              <a:rPr lang="en-US" sz="1525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sales, revenue, and customer behavior to make informed business decisions.</a:t>
            </a:r>
            <a:endParaRPr lang="en-US" sz="15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00548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WordPress Blogging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Intuitive Publishing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026694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WordPress offers a user-friendly content management system that simplifies the blog writing and publishing process.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Media Integration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026694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Easily incorporate images, videos, and other multimedia elements to create visually engaging blog posts.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394115"/>
            <a:ext cx="328838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Audience Engagement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WordPress enables features like comments, social sharing, and subscriber management to foster audience interaction and community building.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734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Roboto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2024-07-18T17:01:51Z</dcterms:created>
  <dcterms:modified xsi:type="dcterms:W3CDTF">2024-07-18T17:02:42Z</dcterms:modified>
</cp:coreProperties>
</file>